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7" r:id="rId3"/>
    <p:sldMasterId id="2147483705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733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92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390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516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50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18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90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656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490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651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170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2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098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741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109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287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02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940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222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69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583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87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656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24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095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219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2342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206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0072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625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2173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4983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033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769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5437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52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7008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1713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3646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85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0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801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974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2699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6815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086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9651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889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8350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35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451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467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569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bsd.org/doc/handbook/zfs-zfs.html" TargetMode="External"/><Relationship Id="rId13" Type="http://schemas.openxmlformats.org/officeDocument/2006/relationships/hyperlink" Target="http://5h0w.me/zfsecc" TargetMode="External"/><Relationship Id="rId3" Type="http://schemas.openxmlformats.org/officeDocument/2006/relationships/hyperlink" Target="http://5h0w.me/bsdnowzfs" TargetMode="External"/><Relationship Id="rId7" Type="http://schemas.openxmlformats.org/officeDocument/2006/relationships/hyperlink" Target="http://5h0w.me/wikizfshistory" TargetMode="External"/><Relationship Id="rId12" Type="http://schemas.openxmlformats.org/officeDocument/2006/relationships/hyperlink" Target="https://louwrentius.com/please-use-zfs-with-ecc-memory.html" TargetMode="External"/><Relationship Id="rId2" Type="http://schemas.openxmlformats.org/officeDocument/2006/relationships/hyperlink" Target="http://web.archive.org/web/20150110173155/https:/www.bsdnow.tv/tutorials/zfs" TargetMode="Externa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en.wikipedia.org/wiki/History_and_implementations_of_ZFS" TargetMode="External"/><Relationship Id="rId11" Type="http://schemas.openxmlformats.org/officeDocument/2006/relationships/hyperlink" Target="http://5h0w.me/zfsproscons" TargetMode="External"/><Relationship Id="rId5" Type="http://schemas.openxmlformats.org/officeDocument/2006/relationships/hyperlink" Target="http://5h0w.me/wikizfs" TargetMode="External"/><Relationship Id="rId10" Type="http://schemas.openxmlformats.org/officeDocument/2006/relationships/hyperlink" Target="https://www.guruadvisor.net/en/storage/248-discovering-zfs-pros-and-cons-comparing-to-a-traditional-file-system" TargetMode="External"/><Relationship Id="rId4" Type="http://schemas.openxmlformats.org/officeDocument/2006/relationships/hyperlink" Target="https://en.wikipedia.org/wiki/ZFS" TargetMode="External"/><Relationship Id="rId9" Type="http://schemas.openxmlformats.org/officeDocument/2006/relationships/hyperlink" Target="http://5h0w.me/freebsdzf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ZFS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Is the jam!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39"/>
          <a:stretch/>
        </p:blipFill>
        <p:spPr>
          <a:xfrm>
            <a:off x="3931425" y="646987"/>
            <a:ext cx="8334871" cy="5306138"/>
          </a:xfrm>
          <a:prstGeom prst="rect">
            <a:avLst/>
          </a:prstGeom>
          <a:effectLst>
            <a:glow rad="139700">
              <a:schemeClr val="tx1">
                <a:alpha val="77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1947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Autofit/>
          </a:bodyPr>
          <a:lstStyle/>
          <a:p>
            <a:r>
              <a:rPr lang="en-US" sz="4000" dirty="0" smtClean="0"/>
              <a:t>I MADE YOU… I CAN DESTROY YOU…</a:t>
            </a:r>
            <a:endParaRPr lang="en-US" sz="400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876425" y="2016807"/>
            <a:ext cx="3541610" cy="423871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discard a specific dataset within a ZFS pool with the </a:t>
            </a:r>
            <a:r>
              <a:rPr lang="en-US" dirty="0" err="1"/>
              <a:t>zfs</a:t>
            </a:r>
            <a:r>
              <a:rPr lang="en-US" dirty="0"/>
              <a:t> destroy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discard an entire ZFS pool with the </a:t>
            </a:r>
            <a:r>
              <a:rPr lang="en-US" dirty="0" err="1"/>
              <a:t>zpool</a:t>
            </a:r>
            <a:r>
              <a:rPr lang="en-US" dirty="0"/>
              <a:t> destroy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Let’s make one more dataset within our existing pool and one </a:t>
            </a:r>
            <a:r>
              <a:rPr lang="en-US" dirty="0" smtClean="0"/>
              <a:t>more ZFS </a:t>
            </a:r>
            <a:r>
              <a:rPr lang="en-US" dirty="0"/>
              <a:t>pool and destroy them both!</a:t>
            </a:r>
          </a:p>
          <a:p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498417" y="2016807"/>
            <a:ext cx="5867489" cy="4238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create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pornfiles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truncate -s 64MB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vdiska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truncate -s 64MB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vdiskb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zpool</a:t>
            </a:r>
            <a:r>
              <a:rPr lang="en-US" sz="1600" cap="none" dirty="0" smtClean="0">
                <a:latin typeface="Ubuntu Mono" panose="020B0509030602030204" pitchFamily="49" charset="0"/>
              </a:rPr>
              <a:t> create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kiddiepool</a:t>
            </a:r>
            <a:r>
              <a:rPr lang="en-US" sz="1600" cap="none" dirty="0" smtClean="0">
                <a:latin typeface="Ubuntu Mono" panose="020B0509030602030204" pitchFamily="49" charset="0"/>
              </a:rPr>
              <a:t> mirror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tmp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zfsdemo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vdiska</a:t>
            </a:r>
            <a:r>
              <a:rPr lang="en-US" sz="1600" cap="none" dirty="0" smtClean="0">
                <a:latin typeface="Ubuntu Mono" panose="020B0509030602030204" pitchFamily="49" charset="0"/>
              </a:rPr>
              <a:t>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tmp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zfsdemo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vdiskb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>
                <a:latin typeface="Ubuntu Mono" panose="020B0509030602030204" pitchFamily="49" charset="0"/>
              </a:rPr>
              <a:t>zfs</a:t>
            </a:r>
            <a:r>
              <a:rPr lang="en-US" sz="1600" cap="none" dirty="0">
                <a:latin typeface="Ubuntu Mono" panose="020B0509030602030204" pitchFamily="49" charset="0"/>
              </a:rPr>
              <a:t> list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</a:t>
            </a:r>
            <a:r>
              <a:rPr lang="en-US" sz="1600" cap="none" dirty="0" err="1">
                <a:latin typeface="Ubuntu Mono" panose="020B0509030602030204" pitchFamily="49" charset="0"/>
              </a:rPr>
              <a:t>zroot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</a:t>
            </a:r>
            <a:r>
              <a:rPr lang="en-US" sz="1600" cap="none" dirty="0" smtClean="0">
                <a:latin typeface="Ubuntu Mono" panose="020B0509030602030204" pitchFamily="49" charset="0"/>
              </a:rPr>
              <a:t>boot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destroy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pornfiles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zpool</a:t>
            </a:r>
            <a:r>
              <a:rPr lang="en-US" sz="1600" cap="none" dirty="0" smtClean="0">
                <a:latin typeface="Ubuntu Mono" panose="020B0509030602030204" pitchFamily="49" charset="0"/>
              </a:rPr>
              <a:t> destroy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kiddiepool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5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SNAPSHOTS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876424" y="2016807"/>
            <a:ext cx="8791575" cy="423871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One of the most powerful features of ZFS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Have existed in other systems (NetApp… Apple Time Machine…), but arguably one of the best implementations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Only stores the delta of changed files… and not until the file actually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Manifested by pointers to previously existing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Full dataset manipulation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Restore in full… backup to another machine…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Hidden .</a:t>
            </a:r>
            <a:r>
              <a:rPr lang="en-US" dirty="0" err="1" smtClean="0"/>
              <a:t>zfs</a:t>
            </a:r>
            <a:r>
              <a:rPr lang="en-US" dirty="0" smtClean="0"/>
              <a:t> folder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you to traverse and manipulate files and folders as they existed in a previous point in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49" y="323850"/>
            <a:ext cx="2457450" cy="18669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4874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74331" y="1122363"/>
            <a:ext cx="8791575" cy="817532"/>
          </a:xfrm>
        </p:spPr>
        <p:txBody>
          <a:bodyPr anchor="ctr">
            <a:normAutofit fontScale="90000"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DELTA </a:t>
            </a:r>
            <a:r>
              <a:rPr lang="en-US" sz="3200" dirty="0" err="1">
                <a:solidFill>
                  <a:prstClr val="white"/>
                </a:solidFill>
              </a:rPr>
              <a:t>DELTA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DELTA</a:t>
            </a:r>
            <a:r>
              <a:rPr lang="en-US" sz="3200" dirty="0">
                <a:solidFill>
                  <a:prstClr val="white"/>
                </a:solidFill>
              </a:rPr>
              <a:t>… CAN I HELP YA HELP YA HELP YA</a:t>
            </a:r>
            <a:r>
              <a:rPr lang="en-US" sz="3200" dirty="0" smtClean="0">
                <a:solidFill>
                  <a:prstClr val="white"/>
                </a:solidFill>
              </a:rPr>
              <a:t>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752600" y="2016807"/>
            <a:ext cx="3745817" cy="4574493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Let’s make some snapshots!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First we’ll create a mock file within one of our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Then we’ll create a snapshot of the dataset that contains the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Lastly we’ll modify the file and see how ZFS uses deltas and pointers to allow us access previous versions with minimal space usage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Demonstrate recursive snapshots of all datasets within a given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98417" y="2016807"/>
            <a:ext cx="5867489" cy="4238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dd</a:t>
            </a:r>
            <a:r>
              <a:rPr lang="en-US" sz="1600" cap="none" dirty="0" smtClean="0">
                <a:latin typeface="Ubuntu Mono" panose="020B0509030602030204" pitchFamily="49" charset="0"/>
              </a:rPr>
              <a:t> if=/dev/random of=/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demofile</a:t>
            </a:r>
            <a:r>
              <a:rPr lang="en-US" sz="1600" cap="none" dirty="0" smtClean="0">
                <a:latin typeface="Ubuntu Mono" panose="020B0509030602030204" pitchFamily="49" charset="0"/>
              </a:rPr>
              <a:t>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bs</a:t>
            </a:r>
            <a:r>
              <a:rPr lang="en-US" sz="1600" cap="none" dirty="0" smtClean="0">
                <a:latin typeface="Ubuntu Mono" panose="020B0509030602030204" pitchFamily="49" charset="0"/>
              </a:rPr>
              <a:t>=1m count=10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cd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ls -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Rlh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snapshot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/stuff@2019070501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list -t all -o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name,used,refer,written</a:t>
            </a:r>
            <a:r>
              <a:rPr lang="en-US" sz="1600" cap="none" dirty="0" smtClean="0">
                <a:latin typeface="Ubuntu Mono" panose="020B0509030602030204" pitchFamily="49" charset="0"/>
              </a:rPr>
              <a:t> |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grep</a:t>
            </a:r>
            <a:r>
              <a:rPr lang="en-US" sz="1600" cap="none" dirty="0" smtClean="0">
                <a:latin typeface="Ubuntu Mono" panose="020B0509030602030204" pitchFamily="49" charset="0"/>
              </a:rPr>
              <a:t> -v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zroot</a:t>
            </a:r>
            <a:r>
              <a:rPr lang="en-US" sz="1600" cap="none" dirty="0" smtClean="0">
                <a:latin typeface="Ubuntu Mono" panose="020B0509030602030204" pitchFamily="49" charset="0"/>
              </a:rPr>
              <a:t> |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grep</a:t>
            </a:r>
            <a:r>
              <a:rPr lang="en-US" sz="1600" cap="none" dirty="0" smtClean="0">
                <a:latin typeface="Ubuntu Mono" panose="020B0509030602030204" pitchFamily="49" charset="0"/>
              </a:rPr>
              <a:t> -v boot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dd</a:t>
            </a:r>
            <a:r>
              <a:rPr lang="en-US" sz="1600" cap="none" dirty="0" smtClean="0">
                <a:latin typeface="Ubuntu Mono" panose="020B0509030602030204" pitchFamily="49" charset="0"/>
              </a:rPr>
              <a:t> if=/dev/random of=/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demofile</a:t>
            </a:r>
            <a:r>
              <a:rPr lang="en-US" sz="1600" cap="none" dirty="0" smtClean="0">
                <a:latin typeface="Ubuntu Mono" panose="020B0509030602030204" pitchFamily="49" charset="0"/>
              </a:rPr>
              <a:t>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bs</a:t>
            </a:r>
            <a:r>
              <a:rPr lang="en-US" sz="1600" cap="none" dirty="0" smtClean="0">
                <a:latin typeface="Ubuntu Mono" panose="020B0509030602030204" pitchFamily="49" charset="0"/>
              </a:rPr>
              <a:t>=1m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oseek</a:t>
            </a:r>
            <a:r>
              <a:rPr lang="en-US" sz="1600" cap="none" dirty="0" smtClean="0">
                <a:latin typeface="Ubuntu Mono" panose="020B0509030602030204" pitchFamily="49" charset="0"/>
              </a:rPr>
              <a:t>=5 count=10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>
                <a:latin typeface="Ubuntu Mono" panose="020B0509030602030204" pitchFamily="49" charset="0"/>
              </a:rPr>
              <a:t>zfs</a:t>
            </a:r>
            <a:r>
              <a:rPr lang="en-US" sz="1600" cap="none" dirty="0">
                <a:latin typeface="Ubuntu Mono" panose="020B0509030602030204" pitchFamily="49" charset="0"/>
              </a:rPr>
              <a:t> list -t all -o </a:t>
            </a:r>
            <a:r>
              <a:rPr lang="en-US" sz="1600" cap="none" dirty="0" err="1">
                <a:latin typeface="Ubuntu Mono" panose="020B0509030602030204" pitchFamily="49" charset="0"/>
              </a:rPr>
              <a:t>name,used,refer,written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</a:t>
            </a:r>
            <a:r>
              <a:rPr lang="en-US" sz="1600" cap="none" dirty="0" err="1">
                <a:latin typeface="Ubuntu Mono" panose="020B0509030602030204" pitchFamily="49" charset="0"/>
              </a:rPr>
              <a:t>zroot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</a:t>
            </a:r>
            <a:r>
              <a:rPr lang="en-US" sz="1600" cap="none" dirty="0" smtClean="0">
                <a:latin typeface="Ubuntu Mono" panose="020B0509030602030204" pitchFamily="49" charset="0"/>
              </a:rPr>
              <a:t>boot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ls </a:t>
            </a:r>
            <a:r>
              <a:rPr lang="en-US" sz="1600" cap="none" dirty="0">
                <a:latin typeface="Ubuntu Mono" panose="020B0509030602030204" pitchFamily="49" charset="0"/>
              </a:rPr>
              <a:t>-la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snapshot -r demopool@2019070502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>
                <a:latin typeface="Ubuntu Mono" panose="020B0509030602030204" pitchFamily="49" charset="0"/>
              </a:rPr>
              <a:t>zfs</a:t>
            </a:r>
            <a:r>
              <a:rPr lang="en-US" sz="1600" cap="none" dirty="0">
                <a:latin typeface="Ubuntu Mono" panose="020B0509030602030204" pitchFamily="49" charset="0"/>
              </a:rPr>
              <a:t> list -t all -o </a:t>
            </a:r>
            <a:r>
              <a:rPr lang="en-US" sz="1600" cap="none" dirty="0" err="1">
                <a:latin typeface="Ubuntu Mono" panose="020B0509030602030204" pitchFamily="49" charset="0"/>
              </a:rPr>
              <a:t>name,used,refer,written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</a:t>
            </a:r>
            <a:r>
              <a:rPr lang="en-US" sz="1600" cap="none" dirty="0" err="1">
                <a:latin typeface="Ubuntu Mono" panose="020B0509030602030204" pitchFamily="49" charset="0"/>
              </a:rPr>
              <a:t>zroot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boot</a:t>
            </a:r>
            <a:endParaRPr lang="en-US" sz="10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cap="none" dirty="0">
              <a:latin typeface="Ubuntu Mono" panose="020B0509030602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196509" y="302307"/>
            <a:ext cx="2286000" cy="17145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1100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err="1" smtClean="0"/>
              <a:t>Gonna</a:t>
            </a:r>
            <a:r>
              <a:rPr lang="en-US" dirty="0" smtClean="0"/>
              <a:t> go back in time!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876425" y="2016807"/>
            <a:ext cx="3541610" cy="42387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Let’s roll </a:t>
            </a:r>
            <a:r>
              <a:rPr lang="en-US" sz="2400" dirty="0" err="1" smtClean="0"/>
              <a:t>BAcK</a:t>
            </a:r>
            <a:r>
              <a:rPr lang="en-US" sz="2400" dirty="0" smtClean="0"/>
              <a:t> OUR SNAPSHOT And SEE IF THINGS ARE THE WAY THEY WERE BEFORE WE </a:t>
            </a:r>
            <a:r>
              <a:rPr lang="en-US" sz="2400" dirty="0" err="1" smtClean="0"/>
              <a:t>cHANGED</a:t>
            </a:r>
            <a:r>
              <a:rPr lang="en-US" sz="2400" dirty="0" smtClean="0"/>
              <a:t> ANYTHING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are “master of the undo button”!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498417" y="2016807"/>
            <a:ext cx="5867489" cy="4238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rollback -r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/stuff@2019070501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cd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ls -la</a:t>
            </a:r>
            <a:endParaRPr lang="en-US" sz="1200" cap="none" dirty="0">
              <a:latin typeface="Ubuntu Mono" panose="020B05090306020302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4" y="379198"/>
            <a:ext cx="2419351" cy="13608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38431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zfs</a:t>
            </a:r>
            <a:r>
              <a:rPr lang="en-US" dirty="0" smtClean="0"/>
              <a:t>: Portal to the Past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76425" y="2016807"/>
            <a:ext cx="3541610" cy="4238714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dataset has a hidden .</a:t>
            </a:r>
            <a:r>
              <a:rPr lang="en-US" sz="2400" dirty="0" err="1" smtClean="0"/>
              <a:t>zfs</a:t>
            </a:r>
            <a:r>
              <a:rPr lang="en-US" sz="2400" dirty="0" smtClean="0"/>
              <a:t> 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Within that is a ‘snapshots’ subdirectory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Further within that is a subdirectory corresponding to every snapshot of the given dataset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Within that you can navigate the full file and directory structure as it appeared at the time the snapshot was created</a:t>
            </a:r>
            <a:endParaRPr lang="en-US" sz="24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98417" y="2016807"/>
            <a:ext cx="5867489" cy="4238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>
                <a:latin typeface="Ubuntu Mono" panose="020B0509030602030204" pitchFamily="49" charset="0"/>
              </a:rPr>
              <a:t>dd</a:t>
            </a:r>
            <a:r>
              <a:rPr lang="en-US" sz="1600" cap="none" dirty="0">
                <a:latin typeface="Ubuntu Mono" panose="020B0509030602030204" pitchFamily="49" charset="0"/>
              </a:rPr>
              <a:t> if=/dev/random of=/</a:t>
            </a:r>
            <a:r>
              <a:rPr lang="en-US" sz="1600" cap="none" dirty="0" err="1">
                <a:latin typeface="Ubuntu Mono" panose="020B0509030602030204" pitchFamily="49" charset="0"/>
              </a:rPr>
              <a:t>demopool</a:t>
            </a:r>
            <a:r>
              <a:rPr lang="en-US" sz="1600" cap="none" dirty="0">
                <a:latin typeface="Ubuntu Mono" panose="020B0509030602030204" pitchFamily="49" charset="0"/>
              </a:rPr>
              <a:t>/stuff/</a:t>
            </a:r>
            <a:r>
              <a:rPr lang="en-US" sz="1600" cap="none" dirty="0" err="1">
                <a:latin typeface="Ubuntu Mono" panose="020B0509030602030204" pitchFamily="49" charset="0"/>
              </a:rPr>
              <a:t>demofile</a:t>
            </a:r>
            <a:r>
              <a:rPr lang="en-US" sz="1600" cap="none" dirty="0">
                <a:latin typeface="Ubuntu Mono" panose="020B0509030602030204" pitchFamily="49" charset="0"/>
              </a:rPr>
              <a:t> </a:t>
            </a:r>
            <a:r>
              <a:rPr lang="en-US" sz="1600" cap="none" dirty="0" err="1">
                <a:latin typeface="Ubuntu Mono" panose="020B0509030602030204" pitchFamily="49" charset="0"/>
              </a:rPr>
              <a:t>bs</a:t>
            </a:r>
            <a:r>
              <a:rPr lang="en-US" sz="1600" cap="none" dirty="0">
                <a:latin typeface="Ubuntu Mono" panose="020B0509030602030204" pitchFamily="49" charset="0"/>
              </a:rPr>
              <a:t>=1m </a:t>
            </a:r>
            <a:r>
              <a:rPr lang="en-US" sz="1600" cap="none" dirty="0" err="1">
                <a:latin typeface="Ubuntu Mono" panose="020B0509030602030204" pitchFamily="49" charset="0"/>
              </a:rPr>
              <a:t>oseek</a:t>
            </a:r>
            <a:r>
              <a:rPr lang="en-US" sz="1600" cap="none" dirty="0">
                <a:latin typeface="Ubuntu Mono" panose="020B0509030602030204" pitchFamily="49" charset="0"/>
              </a:rPr>
              <a:t>=5 </a:t>
            </a:r>
            <a:r>
              <a:rPr lang="en-US" sz="1600" cap="none" dirty="0" smtClean="0">
                <a:latin typeface="Ubuntu Mono" panose="020B0509030602030204" pitchFamily="49" charset="0"/>
              </a:rPr>
              <a:t>count=10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cd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/stuff/.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ls -la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cd snapshot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ls -la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>
                <a:latin typeface="Ubuntu Mono" panose="020B0509030602030204" pitchFamily="49" charset="0"/>
              </a:rPr>
              <a:t>c</a:t>
            </a:r>
            <a:r>
              <a:rPr lang="en-US" sz="1600" cap="none" dirty="0" smtClean="0">
                <a:latin typeface="Ubuntu Mono" panose="020B0509030602030204" pitchFamily="49" charset="0"/>
              </a:rPr>
              <a:t>d 2019070501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ls -la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cp</a:t>
            </a:r>
            <a:r>
              <a:rPr lang="en-US" sz="1600" cap="none" dirty="0" smtClean="0">
                <a:latin typeface="Ubuntu Mono" panose="020B0509030602030204" pitchFamily="49" charset="0"/>
              </a:rPr>
              <a:t>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demofile</a:t>
            </a:r>
            <a:r>
              <a:rPr lang="en-US" sz="1600" cap="none" dirty="0" smtClean="0">
                <a:latin typeface="Ubuntu Mono" panose="020B0509030602030204" pitchFamily="49" charset="0"/>
              </a:rPr>
              <a:t>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demofile.original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cd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/stuff/</a:t>
            </a: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ls -la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cap="none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36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ctr">
            <a:normAutofit/>
          </a:bodyPr>
          <a:lstStyle/>
          <a:p>
            <a:r>
              <a:rPr lang="en-US" sz="2600" dirty="0" smtClean="0"/>
              <a:t>Snapshots in the real world: Automating with </a:t>
            </a:r>
            <a:r>
              <a:rPr lang="en-US" sz="2600" dirty="0" err="1" smtClean="0"/>
              <a:t>cron</a:t>
            </a:r>
            <a:endParaRPr lang="en-US" sz="2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76425" y="2016807"/>
            <a:ext cx="3541610" cy="423871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Script runs the </a:t>
            </a:r>
            <a:r>
              <a:rPr lang="en-US" sz="2400" dirty="0" err="1" smtClean="0"/>
              <a:t>zfs</a:t>
            </a:r>
            <a:r>
              <a:rPr lang="en-US" sz="2400" dirty="0" smtClean="0"/>
              <a:t> snapshot command at regular intervals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this example, each snapshot contains a copy of my home directory and </a:t>
            </a:r>
            <a:r>
              <a:rPr lang="en-US" sz="2400" dirty="0" err="1" smtClean="0"/>
              <a:t>tmp</a:t>
            </a:r>
            <a:r>
              <a:rPr lang="en-US" sz="2400" dirty="0" smtClean="0"/>
              <a:t> 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can literally review my activity in this directory over time</a:t>
            </a:r>
            <a:endParaRPr lang="en-US" sz="24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98417" y="2016807"/>
            <a:ext cx="5867489" cy="4238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>
                <a:latin typeface="Ubuntu Mono" panose="020B0509030602030204" pitchFamily="49" charset="0"/>
              </a:rPr>
              <a:t>cat /</a:t>
            </a:r>
            <a:r>
              <a:rPr lang="en-US" sz="1600" cap="none" dirty="0" err="1">
                <a:latin typeface="Ubuntu Mono" panose="020B0509030602030204" pitchFamily="49" charset="0"/>
              </a:rPr>
              <a:t>etc</a:t>
            </a:r>
            <a:r>
              <a:rPr lang="en-US" sz="1600" cap="none" dirty="0">
                <a:latin typeface="Ubuntu Mono" panose="020B0509030602030204" pitchFamily="49" charset="0"/>
              </a:rPr>
              <a:t>/</a:t>
            </a:r>
            <a:r>
              <a:rPr lang="en-US" sz="1600" cap="none" dirty="0" err="1">
                <a:latin typeface="Ubuntu Mono" panose="020B0509030602030204" pitchFamily="49" charset="0"/>
              </a:rPr>
              <a:t>crontab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</a:t>
            </a:r>
            <a:r>
              <a:rPr lang="en-US" sz="1600" cap="none" dirty="0" smtClean="0">
                <a:latin typeface="Ubuntu Mono" panose="020B0509030602030204" pitchFamily="49" charset="0"/>
              </a:rPr>
              <a:t>snapshot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list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cd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usr</a:t>
            </a:r>
            <a:r>
              <a:rPr lang="en-US" sz="1600" cap="none" dirty="0" smtClean="0">
                <a:latin typeface="Ubuntu Mono" panose="020B0509030602030204" pitchFamily="49" charset="0"/>
              </a:rPr>
              <a:t>/home/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cd .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cd snapshot/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ls -l */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fongaboo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tmp</a:t>
            </a:r>
            <a:r>
              <a:rPr lang="en-US" sz="1600" cap="none" dirty="0" smtClean="0">
                <a:latin typeface="Ubuntu Mono" panose="020B0509030602030204" pitchFamily="49" charset="0"/>
              </a:rPr>
              <a:t>/ | more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./auto-snap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>
                <a:latin typeface="Ubuntu Mono" panose="020B0509030602030204" pitchFamily="49" charset="0"/>
              </a:rPr>
              <a:t>n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cap="none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38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Autofit/>
          </a:bodyPr>
          <a:lstStyle/>
          <a:p>
            <a:r>
              <a:rPr lang="en-US" sz="4000" dirty="0" smtClean="0"/>
              <a:t>Sending and Receiving Snapshots</a:t>
            </a:r>
            <a:endParaRPr lang="en-US" sz="400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876425" y="2016807"/>
            <a:ext cx="3541610" cy="42387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Snapshots can be piped to a file or other commands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Useful for offsite backups or manual replication of a </a:t>
            </a:r>
            <a:r>
              <a:rPr lang="en-US" sz="2400" dirty="0" err="1" smtClean="0"/>
              <a:t>filesystem</a:t>
            </a:r>
            <a:endParaRPr lang="en-US" sz="24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498417" y="2016807"/>
            <a:ext cx="5867489" cy="4238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>
                <a:latin typeface="Ubuntu Mono" panose="020B0509030602030204" pitchFamily="49" charset="0"/>
              </a:rPr>
              <a:t>zfs</a:t>
            </a:r>
            <a:r>
              <a:rPr lang="en-US" sz="1600" cap="none" dirty="0">
                <a:latin typeface="Ubuntu Mono" panose="020B0509030602030204" pitchFamily="49" charset="0"/>
              </a:rPr>
              <a:t> snapshot </a:t>
            </a:r>
            <a:r>
              <a:rPr lang="en-US" sz="1600" cap="none" dirty="0" err="1">
                <a:latin typeface="Ubuntu Mono" panose="020B0509030602030204" pitchFamily="49" charset="0"/>
              </a:rPr>
              <a:t>demopool</a:t>
            </a:r>
            <a:r>
              <a:rPr lang="en-US" sz="1600" cap="none" dirty="0">
                <a:latin typeface="Ubuntu Mono" panose="020B0509030602030204" pitchFamily="49" charset="0"/>
              </a:rPr>
              <a:t>/</a:t>
            </a:r>
            <a:r>
              <a:rPr lang="en-US" sz="1600" cap="none" dirty="0" err="1">
                <a:latin typeface="Ubuntu Mono" panose="020B0509030602030204" pitchFamily="49" charset="0"/>
              </a:rPr>
              <a:t>stuff@offsite_bak</a:t>
            </a: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</a:t>
            </a:r>
            <a:r>
              <a:rPr lang="en-US" sz="1600" cap="none" dirty="0">
                <a:latin typeface="Ubuntu Mono" panose="020B0509030602030204" pitchFamily="49" charset="0"/>
              </a:rPr>
              <a:t>list -t all -o </a:t>
            </a:r>
            <a:r>
              <a:rPr lang="en-US" sz="1600" cap="none" dirty="0" err="1">
                <a:latin typeface="Ubuntu Mono" panose="020B0509030602030204" pitchFamily="49" charset="0"/>
              </a:rPr>
              <a:t>name,used,refer,written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</a:t>
            </a:r>
            <a:r>
              <a:rPr lang="en-US" sz="1600" cap="none" dirty="0" err="1">
                <a:latin typeface="Ubuntu Mono" panose="020B0509030602030204" pitchFamily="49" charset="0"/>
              </a:rPr>
              <a:t>zroot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</a:t>
            </a:r>
            <a:r>
              <a:rPr lang="en-US" sz="1600" cap="none" dirty="0" smtClean="0">
                <a:latin typeface="Ubuntu Mono" panose="020B0509030602030204" pitchFamily="49" charset="0"/>
              </a:rPr>
              <a:t>boot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>
                <a:latin typeface="Ubuntu Mono" panose="020B0509030602030204" pitchFamily="49" charset="0"/>
              </a:rPr>
              <a:t>zfs</a:t>
            </a:r>
            <a:r>
              <a:rPr lang="en-US" sz="1600" cap="none" dirty="0">
                <a:latin typeface="Ubuntu Mono" panose="020B0509030602030204" pitchFamily="49" charset="0"/>
              </a:rPr>
              <a:t> send </a:t>
            </a:r>
            <a:r>
              <a:rPr lang="en-US" sz="1600" cap="none" dirty="0" err="1">
                <a:latin typeface="Ubuntu Mono" panose="020B0509030602030204" pitchFamily="49" charset="0"/>
              </a:rPr>
              <a:t>demopool</a:t>
            </a:r>
            <a:r>
              <a:rPr lang="en-US" sz="1600" cap="none" dirty="0">
                <a:latin typeface="Ubuntu Mono" panose="020B0509030602030204" pitchFamily="49" charset="0"/>
              </a:rPr>
              <a:t>/</a:t>
            </a:r>
            <a:r>
              <a:rPr lang="en-US" sz="1600" cap="none" dirty="0" err="1">
                <a:latin typeface="Ubuntu Mono" panose="020B0509030602030204" pitchFamily="49" charset="0"/>
              </a:rPr>
              <a:t>stuff@offsite_bak</a:t>
            </a:r>
            <a:r>
              <a:rPr lang="en-US" sz="1600" cap="none" dirty="0">
                <a:latin typeface="Ubuntu Mono" panose="020B0509030602030204" pitchFamily="49" charset="0"/>
              </a:rPr>
              <a:t> &gt;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tmp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zfsdemo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stuff.backup.zfs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cd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tmp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zfsdemo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>
                <a:latin typeface="Ubuntu Mono" panose="020B0509030602030204" pitchFamily="49" charset="0"/>
              </a:rPr>
              <a:t>file </a:t>
            </a:r>
            <a:r>
              <a:rPr lang="en-US" sz="1600" cap="none" dirty="0" err="1">
                <a:latin typeface="Ubuntu Mono" panose="020B0509030602030204" pitchFamily="49" charset="0"/>
              </a:rPr>
              <a:t>stuff.backup.zfs</a:t>
            </a: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>
                <a:latin typeface="Ubuntu Mono" panose="020B0509030602030204" pitchFamily="49" charset="0"/>
              </a:rPr>
              <a:t>zfs</a:t>
            </a:r>
            <a:r>
              <a:rPr lang="en-US" sz="1600" cap="none" dirty="0">
                <a:latin typeface="Ubuntu Mono" panose="020B0509030602030204" pitchFamily="49" charset="0"/>
              </a:rPr>
              <a:t> receive -v </a:t>
            </a:r>
            <a:r>
              <a:rPr lang="en-US" sz="1600" cap="none" dirty="0" err="1">
                <a:latin typeface="Ubuntu Mono" panose="020B0509030602030204" pitchFamily="49" charset="0"/>
              </a:rPr>
              <a:t>demopool</a:t>
            </a:r>
            <a:r>
              <a:rPr lang="en-US" sz="1600" cap="none" dirty="0">
                <a:latin typeface="Ubuntu Mono" panose="020B0509030602030204" pitchFamily="49" charset="0"/>
              </a:rPr>
              <a:t>/</a:t>
            </a:r>
            <a:r>
              <a:rPr lang="en-US" sz="1600" cap="none" dirty="0" err="1">
                <a:latin typeface="Ubuntu Mono" panose="020B0509030602030204" pitchFamily="49" charset="0"/>
              </a:rPr>
              <a:t>stuff_restored</a:t>
            </a:r>
            <a:r>
              <a:rPr lang="en-US" sz="1600" cap="none" dirty="0">
                <a:latin typeface="Ubuntu Mono" panose="020B0509030602030204" pitchFamily="49" charset="0"/>
              </a:rPr>
              <a:t> &lt;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tmp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zfsdemo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stuff.backup.zfs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>
                <a:latin typeface="Ubuntu Mono" panose="020B0509030602030204" pitchFamily="49" charset="0"/>
              </a:rPr>
              <a:t>zfs</a:t>
            </a:r>
            <a:r>
              <a:rPr lang="en-US" sz="1600" cap="none" dirty="0">
                <a:latin typeface="Ubuntu Mono" panose="020B0509030602030204" pitchFamily="49" charset="0"/>
              </a:rPr>
              <a:t> list -t all -o </a:t>
            </a:r>
            <a:r>
              <a:rPr lang="en-US" sz="1600" cap="none" dirty="0" err="1">
                <a:latin typeface="Ubuntu Mono" panose="020B0509030602030204" pitchFamily="49" charset="0"/>
              </a:rPr>
              <a:t>name,used,refer,written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</a:t>
            </a:r>
            <a:r>
              <a:rPr lang="en-US" sz="1600" cap="none" dirty="0" err="1">
                <a:latin typeface="Ubuntu Mono" panose="020B0509030602030204" pitchFamily="49" charset="0"/>
              </a:rPr>
              <a:t>zroot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boot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cd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stuff_restored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ls -la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send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stuff@offsite_bak</a:t>
            </a:r>
            <a:r>
              <a:rPr lang="en-US" sz="1600" cap="none" dirty="0" smtClean="0">
                <a:latin typeface="Ubuntu Mono" panose="020B0509030602030204" pitchFamily="49" charset="0"/>
              </a:rPr>
              <a:t> |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ssh</a:t>
            </a:r>
            <a:r>
              <a:rPr lang="en-US" sz="1600" cap="none" dirty="0" smtClean="0">
                <a:latin typeface="Ubuntu Mono" panose="020B0509030602030204" pitchFamily="49" charset="0"/>
              </a:rPr>
              <a:t> &lt;user&gt;@&lt;hostname&gt;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receive -v &lt;other-server’s-pool&gt;/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stuff_received</a:t>
            </a: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cap="none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4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Give it a Good Scrub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76424" y="2016807"/>
            <a:ext cx="8791575" cy="4238714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ZFS has no equivalent to </a:t>
            </a:r>
            <a:r>
              <a:rPr lang="en-US" dirty="0" err="1" smtClean="0"/>
              <a:t>fsck</a:t>
            </a:r>
            <a:r>
              <a:rPr lang="en-US" dirty="0" smtClean="0"/>
              <a:t> or Apple Disk Utility First Aid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Instead uses a built-in ‘scrub’ function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dirty="0" smtClean="0"/>
              <a:t>Checks all data at block and file level for corruption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dirty="0" smtClean="0"/>
              <a:t>Just a batch of the checksum check and repair that happens on the fly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Advantages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run while the </a:t>
            </a:r>
            <a:r>
              <a:rPr lang="en-US" dirty="0" err="1" smtClean="0"/>
              <a:t>filesystem</a:t>
            </a:r>
            <a:r>
              <a:rPr lang="en-US" dirty="0" smtClean="0"/>
              <a:t> is online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Other </a:t>
            </a:r>
            <a:r>
              <a:rPr lang="en-US" dirty="0" err="1" smtClean="0"/>
              <a:t>filesystems</a:t>
            </a:r>
            <a:r>
              <a:rPr lang="en-US" dirty="0" smtClean="0"/>
              <a:t> can’t make direct connections between the file structure and the volume structure; Limited to journals, etc.; Only check metadata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Checksums are stored separate from the data; Reduces the risk of both data and checksum being corrupted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Disadvantages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Slower than </a:t>
            </a:r>
            <a:r>
              <a:rPr lang="en-US" dirty="0" err="1" smtClean="0"/>
              <a:t>fsck</a:t>
            </a:r>
            <a:r>
              <a:rPr lang="en-US" dirty="0" smtClean="0"/>
              <a:t>; traverses all metadata and data; Can take several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be automated with </a:t>
            </a:r>
            <a:r>
              <a:rPr lang="en-US" dirty="0" err="1" smtClean="0"/>
              <a:t>cron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63" t="-5243" r="8555" b="582"/>
          <a:stretch/>
        </p:blipFill>
        <p:spPr>
          <a:xfrm>
            <a:off x="8098155" y="327660"/>
            <a:ext cx="2743200" cy="27432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331150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Drop it like it’s hot!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76425" y="2016807"/>
            <a:ext cx="3541610" cy="4238714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Let’s check the health of the pool with ‘scrub’ and ‘status’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Let’s simulate a disk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Let’s simulate replacing the bad disk and ‘</a:t>
            </a:r>
            <a:r>
              <a:rPr lang="en-US" sz="2400" dirty="0" err="1" smtClean="0"/>
              <a:t>resilvering</a:t>
            </a:r>
            <a:r>
              <a:rPr lang="en-US" sz="2400" dirty="0" smtClean="0"/>
              <a:t>’ the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98417" y="2016807"/>
            <a:ext cx="5867489" cy="4238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zpool</a:t>
            </a:r>
            <a:r>
              <a:rPr lang="en-US" sz="1600" cap="none" dirty="0" smtClean="0">
                <a:latin typeface="Ubuntu Mono" panose="020B0509030602030204" pitchFamily="49" charset="0"/>
              </a:rPr>
              <a:t> scrub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zpool</a:t>
            </a:r>
            <a:r>
              <a:rPr lang="en-US" sz="1600" cap="none" dirty="0" smtClean="0">
                <a:latin typeface="Ubuntu Mono" panose="020B0509030602030204" pitchFamily="49" charset="0"/>
              </a:rPr>
              <a:t> status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cd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tmp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zfsdemo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srm</a:t>
            </a:r>
            <a:r>
              <a:rPr lang="en-US" sz="1600" cap="none" dirty="0" smtClean="0">
                <a:latin typeface="Ubuntu Mono" panose="020B0509030602030204" pitchFamily="49" charset="0"/>
              </a:rPr>
              <a:t> -v vdisk3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>
                <a:latin typeface="Ubuntu Mono" panose="020B0509030602030204" pitchFamily="49" charset="0"/>
              </a:rPr>
              <a:t>zpool</a:t>
            </a:r>
            <a:r>
              <a:rPr lang="en-US" sz="1600" cap="none" dirty="0">
                <a:latin typeface="Ubuntu Mono" panose="020B0509030602030204" pitchFamily="49" charset="0"/>
              </a:rPr>
              <a:t> scrub </a:t>
            </a:r>
            <a:r>
              <a:rPr lang="en-US" sz="1600" cap="none" dirty="0" err="1">
                <a:latin typeface="Ubuntu Mono" panose="020B0509030602030204" pitchFamily="49" charset="0"/>
              </a:rPr>
              <a:t>demopool</a:t>
            </a: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zpool</a:t>
            </a:r>
            <a:r>
              <a:rPr lang="en-US" sz="1600" cap="none" dirty="0" smtClean="0">
                <a:latin typeface="Ubuntu Mono" panose="020B0509030602030204" pitchFamily="49" charset="0"/>
              </a:rPr>
              <a:t> </a:t>
            </a:r>
            <a:r>
              <a:rPr lang="en-US" sz="1600" cap="none" dirty="0">
                <a:latin typeface="Ubuntu Mono" panose="020B0509030602030204" pitchFamily="49" charset="0"/>
              </a:rPr>
              <a:t>status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truncate -s 64MB vdisk3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ls -la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zpool</a:t>
            </a:r>
            <a:r>
              <a:rPr lang="en-US" sz="1600" cap="none" dirty="0" smtClean="0">
                <a:latin typeface="Ubuntu Mono" panose="020B0509030602030204" pitchFamily="49" charset="0"/>
              </a:rPr>
              <a:t> replace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 &lt;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vdev</a:t>
            </a:r>
            <a:r>
              <a:rPr lang="en-US" sz="1600" cap="none" dirty="0" smtClean="0">
                <a:latin typeface="Ubuntu Mono" panose="020B0509030602030204" pitchFamily="49" charset="0"/>
              </a:rPr>
              <a:t> ID&gt;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tmp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zfsdemo</a:t>
            </a:r>
            <a:r>
              <a:rPr lang="en-US" sz="1600" cap="none" dirty="0" smtClean="0">
                <a:latin typeface="Ubuntu Mono" panose="020B0509030602030204" pitchFamily="49" charset="0"/>
              </a:rPr>
              <a:t>/vdisk3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zpool</a:t>
            </a:r>
            <a:r>
              <a:rPr lang="en-US" sz="1600" cap="none" dirty="0" smtClean="0">
                <a:latin typeface="Ubuntu Mono" panose="020B0509030602030204" pitchFamily="49" charset="0"/>
              </a:rPr>
              <a:t> status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zpool</a:t>
            </a:r>
            <a:r>
              <a:rPr lang="en-US" sz="1600" cap="none" dirty="0" smtClean="0">
                <a:latin typeface="Ubuntu Mono" panose="020B0509030602030204" pitchFamily="49" charset="0"/>
              </a:rPr>
              <a:t> status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cap="none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Room for Expansion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76424" y="2016807"/>
            <a:ext cx="8791575" cy="42387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Mirrored pools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dirty="0" smtClean="0"/>
              <a:t>Drives can be replaced with larger drives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dirty="0" smtClean="0"/>
              <a:t>ZFS will </a:t>
            </a:r>
            <a:r>
              <a:rPr lang="en-US" dirty="0" err="1" smtClean="0"/>
              <a:t>resilver</a:t>
            </a:r>
            <a:r>
              <a:rPr lang="en-US" dirty="0" smtClean="0"/>
              <a:t> data in-place and add the extra space to the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RAIDZ Pools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dirty="0" smtClean="0"/>
              <a:t>Existing Drives cannot be replaced in-place with larger drives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dirty="0" smtClean="0"/>
              <a:t>Additional drives can be added to the pool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dirty="0"/>
              <a:t>ZFS will </a:t>
            </a:r>
            <a:r>
              <a:rPr lang="en-US" dirty="0" err="1"/>
              <a:t>resilver</a:t>
            </a:r>
            <a:r>
              <a:rPr lang="en-US" dirty="0"/>
              <a:t> data in-place and add the extra space to the </a:t>
            </a:r>
            <a:r>
              <a:rPr lang="en-US" dirty="0" smtClean="0"/>
              <a:t>pool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561975"/>
            <a:ext cx="3166086" cy="19788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8211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NOT JUST A </a:t>
            </a:r>
            <a:r>
              <a:rPr lang="en-US" dirty="0" err="1" smtClean="0"/>
              <a:t>fILE</a:t>
            </a:r>
            <a:r>
              <a:rPr lang="en-US" dirty="0" smtClean="0"/>
              <a:t> SYSTEM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2016807"/>
            <a:ext cx="8791575" cy="423871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Headline: A File system &amp; a logical volume manager in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Traditional hardware raid array displays a single volume while </a:t>
            </a:r>
            <a:r>
              <a:rPr lang="en-US" dirty="0" err="1" smtClean="0"/>
              <a:t>os</a:t>
            </a:r>
            <a:r>
              <a:rPr lang="en-US" dirty="0" smtClean="0"/>
              <a:t>/kernel has in unaware of how the physical volumes are managed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Even with traditional </a:t>
            </a:r>
            <a:r>
              <a:rPr lang="en-US" i="1" dirty="0" smtClean="0"/>
              <a:t>software</a:t>
            </a:r>
            <a:r>
              <a:rPr lang="en-US" dirty="0" smtClean="0"/>
              <a:t> raid schemes, the software processes responsible for merging physical disks is separate from the file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Zfs</a:t>
            </a:r>
            <a:r>
              <a:rPr lang="en-US" dirty="0" smtClean="0"/>
              <a:t> has complete knowledge of </a:t>
            </a:r>
            <a:r>
              <a:rPr lang="en-US" u="sng" dirty="0" smtClean="0"/>
              <a:t>both</a:t>
            </a:r>
            <a:r>
              <a:rPr lang="en-US" dirty="0" smtClean="0"/>
              <a:t> physical disks and volumes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Condition/status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Logical arrangement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files stored on them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dirty="0" err="1" smtClean="0"/>
              <a:t>FIle</a:t>
            </a:r>
            <a:r>
              <a:rPr lang="en-US" dirty="0" smtClean="0"/>
              <a:t>-Stack?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46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Boot Environments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76425" y="2016806"/>
            <a:ext cx="3541610" cy="484119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Particular use of ZFS snapshots specifically for the operating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Utilized through a utility called ‘</a:t>
            </a:r>
            <a:r>
              <a:rPr lang="en-US" sz="2400" dirty="0" err="1"/>
              <a:t>beadm</a:t>
            </a:r>
            <a:r>
              <a:rPr lang="en-US" sz="2400" dirty="0" smtClean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 a </a:t>
            </a:r>
            <a:r>
              <a:rPr lang="en-US" sz="2400" dirty="0" err="1" smtClean="0"/>
              <a:t>beadm</a:t>
            </a:r>
            <a:r>
              <a:rPr lang="en-US" sz="2400" dirty="0" smtClean="0"/>
              <a:t> snapshot just prior to a major upgrade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snapshot is automatically created containing all crucial system files that make up the operating system and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Reboot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upgrade does not go as planned, initiate restore of the </a:t>
            </a:r>
            <a:r>
              <a:rPr lang="en-US" sz="2400" dirty="0" err="1" smtClean="0"/>
              <a:t>beadm</a:t>
            </a:r>
            <a:r>
              <a:rPr lang="en-US" sz="2400" dirty="0" smtClean="0"/>
              <a:t> snapshot and reboot again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98417" y="2016807"/>
            <a:ext cx="5867489" cy="4238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beadm</a:t>
            </a:r>
            <a:r>
              <a:rPr lang="en-US" sz="1600" cap="none" dirty="0" smtClean="0">
                <a:latin typeface="Ubuntu Mono" panose="020B0509030602030204" pitchFamily="49" charset="0"/>
              </a:rPr>
              <a:t> create 2019070501_DemoEnvironment_JC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beadm</a:t>
            </a:r>
            <a:r>
              <a:rPr lang="en-US" sz="1600" cap="none" dirty="0" smtClean="0">
                <a:latin typeface="Ubuntu Mono" panose="020B0509030602030204" pitchFamily="49" charset="0"/>
              </a:rPr>
              <a:t> list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beadm</a:t>
            </a:r>
            <a:r>
              <a:rPr lang="en-US" sz="1600" cap="none" dirty="0" smtClean="0">
                <a:latin typeface="Ubuntu Mono" panose="020B0509030602030204" pitchFamily="49" charset="0"/>
              </a:rPr>
              <a:t> activate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shutdown -r now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>
                <a:latin typeface="Ubuntu Mono" panose="020B0509030602030204" pitchFamily="49" charset="0"/>
              </a:rPr>
              <a:t>beadm</a:t>
            </a:r>
            <a:r>
              <a:rPr lang="en-US" sz="1600" cap="none" dirty="0">
                <a:latin typeface="Ubuntu Mono" panose="020B0509030602030204" pitchFamily="49" charset="0"/>
              </a:rPr>
              <a:t> create 2019070501_DemoEnvironment_JC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beadm</a:t>
            </a:r>
            <a:r>
              <a:rPr lang="en-US" sz="1600" cap="none" dirty="0" smtClean="0">
                <a:latin typeface="Ubuntu Mono" panose="020B0509030602030204" pitchFamily="49" charset="0"/>
              </a:rPr>
              <a:t> list</a:t>
            </a: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cap="none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55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Deduplication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26250" y="2016807"/>
            <a:ext cx="3691785" cy="4238714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Greatest ‘double-edged sword’ of ZFS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sz="2400" dirty="0" smtClean="0"/>
              <a:t>Saves space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sz="2400" dirty="0" smtClean="0"/>
              <a:t>Takes tons of RAM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sz="2400" dirty="0" smtClean="0"/>
              <a:t>Slows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Allows you to store the same data multiple times but use only the space of a single copy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498417" y="2016807"/>
            <a:ext cx="5867489" cy="4238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>
                <a:latin typeface="Ubuntu Mono" panose="020B0509030602030204" pitchFamily="49" charset="0"/>
              </a:rPr>
              <a:t>zfs</a:t>
            </a:r>
            <a:r>
              <a:rPr lang="en-US" sz="1600" cap="none" dirty="0">
                <a:latin typeface="Ubuntu Mono" panose="020B0509030602030204" pitchFamily="49" charset="0"/>
              </a:rPr>
              <a:t> create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syncthingfiles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</a:t>
            </a:r>
            <a:r>
              <a:rPr lang="en-US" sz="1600" cap="none" dirty="0">
                <a:latin typeface="Ubuntu Mono" panose="020B0509030602030204" pitchFamily="49" charset="0"/>
              </a:rPr>
              <a:t>list -t all -o </a:t>
            </a:r>
            <a:r>
              <a:rPr lang="en-US" sz="1600" cap="none" dirty="0" err="1">
                <a:latin typeface="Ubuntu Mono" panose="020B0509030602030204" pitchFamily="49" charset="0"/>
              </a:rPr>
              <a:t>name,used,refer,written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</a:t>
            </a:r>
            <a:r>
              <a:rPr lang="en-US" sz="1600" cap="none" dirty="0" err="1">
                <a:latin typeface="Ubuntu Mono" panose="020B0509030602030204" pitchFamily="49" charset="0"/>
              </a:rPr>
              <a:t>zroot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</a:t>
            </a:r>
            <a:r>
              <a:rPr lang="en-US" sz="1600" cap="none" dirty="0" smtClean="0">
                <a:latin typeface="Ubuntu Mono" panose="020B0509030602030204" pitchFamily="49" charset="0"/>
              </a:rPr>
              <a:t>boot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set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dedup</a:t>
            </a:r>
            <a:r>
              <a:rPr lang="en-US" sz="1600" cap="none" dirty="0">
                <a:latin typeface="Ubuntu Mono" panose="020B0509030602030204" pitchFamily="49" charset="0"/>
              </a:rPr>
              <a:t>=on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syncthingfiles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</a:t>
            </a:r>
            <a:r>
              <a:rPr lang="en-US" sz="1600" cap="none" dirty="0">
                <a:latin typeface="Ubuntu Mono" panose="020B0509030602030204" pitchFamily="49" charset="0"/>
              </a:rPr>
              <a:t>list -t all -o </a:t>
            </a:r>
            <a:r>
              <a:rPr lang="en-US" sz="1600" cap="none" dirty="0" err="1">
                <a:latin typeface="Ubuntu Mono" panose="020B0509030602030204" pitchFamily="49" charset="0"/>
              </a:rPr>
              <a:t>name,dedup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</a:t>
            </a:r>
            <a:r>
              <a:rPr lang="en-US" sz="1600" cap="none" dirty="0" err="1">
                <a:latin typeface="Ubuntu Mono" panose="020B0509030602030204" pitchFamily="49" charset="0"/>
              </a:rPr>
              <a:t>zroot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</a:t>
            </a:r>
            <a:r>
              <a:rPr lang="en-US" sz="1600" cap="none" dirty="0" smtClean="0">
                <a:latin typeface="Ubuntu Mono" panose="020B0509030602030204" pitchFamily="49" charset="0"/>
              </a:rPr>
              <a:t>boot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cd </a:t>
            </a:r>
            <a:r>
              <a:rPr lang="en-US" sz="1600" cap="none" dirty="0">
                <a:latin typeface="Ubuntu Mono" panose="020B0509030602030204" pitchFamily="49" charset="0"/>
              </a:rPr>
              <a:t>/</a:t>
            </a:r>
            <a:r>
              <a:rPr lang="en-US" sz="1600" cap="none" dirty="0" err="1">
                <a:latin typeface="Ubuntu Mono" panose="020B0509030602030204" pitchFamily="49" charset="0"/>
              </a:rPr>
              <a:t>demopool</a:t>
            </a:r>
            <a:r>
              <a:rPr lang="en-US" sz="1600" cap="none" dirty="0">
                <a:latin typeface="Ubuntu Mono" panose="020B0509030602030204" pitchFamily="49" charset="0"/>
              </a:rPr>
              <a:t>/stuff/</a:t>
            </a:r>
            <a:r>
              <a:rPr lang="en-US" sz="1600" cap="none" dirty="0" err="1">
                <a:latin typeface="Ubuntu Mono" panose="020B0509030602030204" pitchFamily="49" charset="0"/>
              </a:rPr>
              <a:t>syncthingfiles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truncate -s 4MB file4chad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ls -la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cp</a:t>
            </a:r>
            <a:r>
              <a:rPr lang="en-US" sz="1600" cap="none" dirty="0" smtClean="0">
                <a:latin typeface="Ubuntu Mono" panose="020B0509030602030204" pitchFamily="49" charset="0"/>
              </a:rPr>
              <a:t> file4chad file4glenn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ls -la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>
                <a:latin typeface="Ubuntu Mono" panose="020B0509030602030204" pitchFamily="49" charset="0"/>
              </a:rPr>
              <a:t>dd</a:t>
            </a:r>
            <a:r>
              <a:rPr lang="en-US" sz="1600" cap="none" dirty="0">
                <a:latin typeface="Ubuntu Mono" panose="020B0509030602030204" pitchFamily="49" charset="0"/>
              </a:rPr>
              <a:t> if=/dev/random of=/</a:t>
            </a:r>
            <a:r>
              <a:rPr lang="en-US" sz="1600" cap="none" dirty="0" err="1">
                <a:latin typeface="Ubuntu Mono" panose="020B0509030602030204" pitchFamily="49" charset="0"/>
              </a:rPr>
              <a:t>demopool</a:t>
            </a:r>
            <a:r>
              <a:rPr lang="en-US" sz="1600" cap="none" dirty="0">
                <a:latin typeface="Ubuntu Mono" panose="020B0509030602030204" pitchFamily="49" charset="0"/>
              </a:rPr>
              <a:t>/stuff/</a:t>
            </a:r>
            <a:r>
              <a:rPr lang="en-US" sz="1600" cap="none" dirty="0" err="1">
                <a:latin typeface="Ubuntu Mono" panose="020B0509030602030204" pitchFamily="49" charset="0"/>
              </a:rPr>
              <a:t>syncthingfiles</a:t>
            </a:r>
            <a:r>
              <a:rPr lang="en-US" sz="1600" cap="none" dirty="0">
                <a:latin typeface="Ubuntu Mono" panose="020B0509030602030204" pitchFamily="49" charset="0"/>
              </a:rPr>
              <a:t>/file4kyle </a:t>
            </a:r>
            <a:r>
              <a:rPr lang="en-US" sz="1600" cap="none" dirty="0" err="1">
                <a:latin typeface="Ubuntu Mono" panose="020B0509030602030204" pitchFamily="49" charset="0"/>
              </a:rPr>
              <a:t>bs</a:t>
            </a:r>
            <a:r>
              <a:rPr lang="en-US" sz="1600" cap="none" dirty="0">
                <a:latin typeface="Ubuntu Mono" panose="020B0509030602030204" pitchFamily="49" charset="0"/>
              </a:rPr>
              <a:t>=1m </a:t>
            </a:r>
            <a:r>
              <a:rPr lang="en-US" sz="1600" cap="none" dirty="0" smtClean="0">
                <a:latin typeface="Ubuntu Mono" panose="020B0509030602030204" pitchFamily="49" charset="0"/>
              </a:rPr>
              <a:t>count=4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smtClean="0">
                <a:latin typeface="Ubuntu Mono" panose="020B0509030602030204" pitchFamily="49" charset="0"/>
              </a:rPr>
              <a:t>ls -la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>
                <a:latin typeface="Ubuntu Mono" panose="020B0509030602030204" pitchFamily="49" charset="0"/>
              </a:rPr>
              <a:t>zfs</a:t>
            </a:r>
            <a:r>
              <a:rPr lang="en-US" sz="1600" cap="none" dirty="0">
                <a:latin typeface="Ubuntu Mono" panose="020B0509030602030204" pitchFamily="49" charset="0"/>
              </a:rPr>
              <a:t> list -t all -o </a:t>
            </a:r>
            <a:r>
              <a:rPr lang="en-US" sz="1600" cap="none" dirty="0" err="1">
                <a:latin typeface="Ubuntu Mono" panose="020B0509030602030204" pitchFamily="49" charset="0"/>
              </a:rPr>
              <a:t>name,used,refer,written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</a:t>
            </a:r>
            <a:r>
              <a:rPr lang="en-US" sz="1600" cap="none" dirty="0" err="1">
                <a:latin typeface="Ubuntu Mono" panose="020B0509030602030204" pitchFamily="49" charset="0"/>
              </a:rPr>
              <a:t>zroot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boot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cap="none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61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Cold Hard Cache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76424" y="2016807"/>
            <a:ext cx="8791575" cy="423871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First a word on ZFS and RAM: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It’s often said that ZFS </a:t>
            </a:r>
            <a:r>
              <a:rPr lang="en-US" i="1" dirty="0" smtClean="0"/>
              <a:t>requires</a:t>
            </a:r>
            <a:r>
              <a:rPr lang="en-US" dirty="0" smtClean="0"/>
              <a:t> ECC RAM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ECC RAM is memory with error correction functionality onboard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Slight Achilles heel: A write from a memory corruption could possibly spiral into corruption of an entire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Adaptive Replacement Cache (ARC)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ZFS sets aside a certain amount of ram for caching of often-accessed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Fast storage device such as an SSD can be added to a pool to provide more cache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Only useful in specific use-cases</a:t>
            </a:r>
          </a:p>
          <a:p>
            <a:pPr marL="1025525" indent="-341313">
              <a:buFont typeface="Arial" panose="020B0604020202020204" pitchFamily="34" charset="0"/>
              <a:buChar char="•"/>
            </a:pPr>
            <a:r>
              <a:rPr lang="en-US" dirty="0" smtClean="0"/>
              <a:t>Redundant files accessed by multiple users (</a:t>
            </a:r>
            <a:r>
              <a:rPr lang="en-US" dirty="0" err="1" smtClean="0"/>
              <a:t>ie</a:t>
            </a:r>
            <a:r>
              <a:rPr lang="en-US" dirty="0" smtClean="0"/>
              <a:t>. Database or a NAS with PDF/DOC files)</a:t>
            </a:r>
          </a:p>
          <a:p>
            <a:pPr marL="1025525" indent="-341313">
              <a:buFont typeface="Arial" panose="020B0604020202020204" pitchFamily="34" charset="0"/>
              <a:buChar char="•"/>
            </a:pPr>
            <a:r>
              <a:rPr lang="en-US" dirty="0" smtClean="0"/>
              <a:t>Not useful for highly entropic data (</a:t>
            </a:r>
            <a:r>
              <a:rPr lang="en-US" dirty="0" err="1" smtClean="0"/>
              <a:t>ie</a:t>
            </a:r>
            <a:r>
              <a:rPr lang="en-US" dirty="0" smtClean="0"/>
              <a:t>. Video files)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579811"/>
            <a:ext cx="2504530" cy="19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51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Bibliography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76424" y="2016807"/>
            <a:ext cx="8791575" cy="4238714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>
                <a:hlinkClick r:id="rId2"/>
              </a:rPr>
              <a:t>BSDNow</a:t>
            </a:r>
            <a:r>
              <a:rPr lang="en-US" b="1" dirty="0" smtClean="0">
                <a:hlinkClick r:id="rId2"/>
              </a:rPr>
              <a:t> Podcast: A Crash Course on ZFS</a:t>
            </a:r>
            <a:endParaRPr lang="en-US" b="1" dirty="0" smtClean="0"/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cap="none" dirty="0" smtClean="0">
                <a:hlinkClick r:id="rId3"/>
              </a:rPr>
              <a:t>http</a:t>
            </a:r>
            <a:r>
              <a:rPr lang="en-US" cap="none" dirty="0">
                <a:hlinkClick r:id="rId3"/>
              </a:rPr>
              <a:t>://</a:t>
            </a:r>
            <a:r>
              <a:rPr lang="en-US" cap="none" dirty="0" smtClean="0">
                <a:hlinkClick r:id="rId3"/>
              </a:rPr>
              <a:t>5h0w.me/bsdnowzfs</a:t>
            </a:r>
            <a:endParaRPr lang="en-US" cap="non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hlinkClick r:id="rId4"/>
              </a:rPr>
              <a:t>Wikipedia: ZFS</a:t>
            </a:r>
            <a:endParaRPr lang="en-US" b="1" dirty="0" smtClean="0"/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cap="none" dirty="0" smtClean="0">
                <a:hlinkClick r:id="rId5"/>
              </a:rPr>
              <a:t>http://5h0w.me/wikizfs</a:t>
            </a:r>
            <a:endParaRPr lang="en-US" cap="non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hlinkClick r:id="rId6"/>
              </a:rPr>
              <a:t>Wikipedia: History and Implementations of ZFS</a:t>
            </a:r>
            <a:endParaRPr lang="en-US" b="1" dirty="0" smtClean="0"/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cap="none" dirty="0" smtClean="0">
                <a:hlinkClick r:id="rId7"/>
              </a:rPr>
              <a:t>http</a:t>
            </a:r>
            <a:r>
              <a:rPr lang="en-US" cap="none" dirty="0">
                <a:hlinkClick r:id="rId7"/>
              </a:rPr>
              <a:t>://</a:t>
            </a:r>
            <a:r>
              <a:rPr lang="en-US" cap="none" dirty="0" smtClean="0">
                <a:hlinkClick r:id="rId7"/>
              </a:rPr>
              <a:t>5h0w.me/wikizfshistory</a:t>
            </a:r>
            <a:endParaRPr lang="en-US" cap="non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hlinkClick r:id="rId8"/>
              </a:rPr>
              <a:t>FreeBSD Handbook: ZFS Administration</a:t>
            </a:r>
            <a:endParaRPr lang="en-US" b="1" dirty="0" smtClean="0"/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cap="none" dirty="0" smtClean="0">
                <a:hlinkClick r:id="rId9"/>
              </a:rPr>
              <a:t>http://5h0w.me/freebsdzfs</a:t>
            </a:r>
            <a:endParaRPr lang="en-US" cap="non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hlinkClick r:id="rId10"/>
              </a:rPr>
              <a:t>Discovering ZFS: Pros and Cons Comparing to a Traditional </a:t>
            </a:r>
            <a:r>
              <a:rPr lang="en-US" b="1" dirty="0" err="1" smtClean="0">
                <a:hlinkClick r:id="rId10"/>
              </a:rPr>
              <a:t>Filesystem</a:t>
            </a:r>
            <a:endParaRPr lang="en-US" b="1" dirty="0" smtClean="0"/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cap="none" dirty="0" smtClean="0">
                <a:hlinkClick r:id="rId11"/>
              </a:rPr>
              <a:t>http</a:t>
            </a:r>
            <a:r>
              <a:rPr lang="en-US" cap="none" dirty="0">
                <a:hlinkClick r:id="rId11"/>
              </a:rPr>
              <a:t>://</a:t>
            </a:r>
            <a:r>
              <a:rPr lang="en-US" cap="none" dirty="0" smtClean="0">
                <a:hlinkClick r:id="rId11"/>
              </a:rPr>
              <a:t>5h0w.me/zfsproscons</a:t>
            </a:r>
            <a:r>
              <a:rPr lang="en-US" cap="none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>
                <a:hlinkClick r:id="rId12"/>
              </a:rPr>
              <a:t>Louwrentius</a:t>
            </a:r>
            <a:r>
              <a:rPr lang="en-US" b="1" dirty="0" smtClean="0">
                <a:hlinkClick r:id="rId12"/>
              </a:rPr>
              <a:t>: Please Use ZFS with ECC Memory</a:t>
            </a:r>
            <a:endParaRPr lang="en-US" b="1" dirty="0" smtClean="0"/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cap="none" dirty="0" smtClean="0">
                <a:hlinkClick r:id="rId13"/>
              </a:rPr>
              <a:t>http</a:t>
            </a:r>
            <a:r>
              <a:rPr lang="en-US" cap="none" dirty="0">
                <a:hlinkClick r:id="rId13"/>
              </a:rPr>
              <a:t>://</a:t>
            </a:r>
            <a:r>
              <a:rPr lang="en-US" cap="none" dirty="0" smtClean="0">
                <a:hlinkClick r:id="rId13"/>
              </a:rPr>
              <a:t>5h0w.me/zfsecc</a:t>
            </a:r>
            <a:endParaRPr lang="en-US" cap="none" dirty="0" smtClean="0"/>
          </a:p>
          <a:p>
            <a:pPr marL="341313"/>
            <a:endParaRPr lang="en-US" cap="non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1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err="1" smtClean="0"/>
              <a:t>Tl;dr</a:t>
            </a:r>
            <a:r>
              <a:rPr lang="en-US" dirty="0" smtClean="0"/>
              <a:t> of </a:t>
            </a:r>
            <a:r>
              <a:rPr lang="en-US" dirty="0" err="1" smtClean="0"/>
              <a:t>zfs</a:t>
            </a:r>
            <a:r>
              <a:rPr lang="en-US" dirty="0" smtClean="0"/>
              <a:t> history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76424" y="2016807"/>
            <a:ext cx="8791575" cy="42387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Developed by Sun Microsystems as a </a:t>
            </a:r>
            <a:r>
              <a:rPr lang="en-US" dirty="0" err="1" smtClean="0"/>
              <a:t>filesystem</a:t>
            </a:r>
            <a:r>
              <a:rPr lang="en-US" dirty="0" smtClean="0"/>
              <a:t> for </a:t>
            </a:r>
            <a:r>
              <a:rPr lang="en-US" dirty="0" err="1" smtClean="0"/>
              <a:t>solaris</a:t>
            </a:r>
            <a:r>
              <a:rPr lang="en-US" dirty="0" smtClean="0"/>
              <a:t> at the turn of the century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was initially open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Oracle acquired Sun and made it closed source for a short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then forked to the </a:t>
            </a:r>
            <a:r>
              <a:rPr lang="en-US" dirty="0" err="1" smtClean="0"/>
              <a:t>OpenZFS</a:t>
            </a:r>
            <a:r>
              <a:rPr lang="en-US" dirty="0" smtClean="0"/>
              <a:t>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FreeBSD was early to implement production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Linux distributions were slower to adopt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Conflicts with license types?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4914900"/>
            <a:ext cx="2819400" cy="1219200"/>
          </a:xfrm>
          <a:prstGeom prst="rect">
            <a:avLst/>
          </a:prstGeom>
          <a:effectLst>
            <a:glow rad="50800">
              <a:schemeClr val="tx1">
                <a:alpha val="9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154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Other big advantages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76424" y="2016807"/>
            <a:ext cx="8791575" cy="423871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Checksumming</a:t>
            </a:r>
            <a:r>
              <a:rPr lang="en-US" dirty="0" smtClean="0"/>
              <a:t> of data to verify integrity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Hierarchical: checksum of a block is stored within the </a:t>
            </a:r>
            <a:r>
              <a:rPr lang="en-US" u="sng" dirty="0" smtClean="0"/>
              <a:t>parent</a:t>
            </a:r>
            <a:r>
              <a:rPr lang="en-US" dirty="0" smtClean="0"/>
              <a:t> block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dirty="0" smtClean="0"/>
              <a:t>Native data compression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dirty="0" smtClean="0"/>
              <a:t>Deduplication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dirty="0" smtClean="0"/>
              <a:t>Snapshots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Files/directories</a:t>
            </a:r>
          </a:p>
          <a:p>
            <a:pPr marL="684213" indent="-342900">
              <a:buFont typeface="Arial" panose="020B0604020202020204" pitchFamily="34" charset="0"/>
              <a:buChar char="•"/>
            </a:pPr>
            <a:r>
              <a:rPr lang="en-US" dirty="0" smtClean="0"/>
              <a:t>Operating system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dirty="0" smtClean="0"/>
              <a:t>Copy-on-Write</a:t>
            </a:r>
          </a:p>
        </p:txBody>
      </p:sp>
    </p:spTree>
    <p:extLst>
      <p:ext uri="{BB962C8B-B14F-4D97-AF65-F5344CB8AC3E}">
        <p14:creationId xmlns:p14="http://schemas.microsoft.com/office/powerpoint/2010/main" val="74675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Disadvantages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876424" y="2016807"/>
            <a:ext cx="9028010" cy="423871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Ram hungry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sz="2800" dirty="0" smtClean="0"/>
              <a:t>Minimum 1GB ram for every 1TB of storage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sz="2800" dirty="0" smtClean="0"/>
              <a:t>Even more when utilizing deduplication</a:t>
            </a:r>
          </a:p>
          <a:p>
            <a:pPr marL="914400" indent="-282575">
              <a:buFont typeface="Arial" panose="020B0604020202020204" pitchFamily="34" charset="0"/>
              <a:buChar char="•"/>
            </a:pPr>
            <a:r>
              <a:rPr lang="en-US" sz="2800" dirty="0" smtClean="0"/>
              <a:t>Deduplication can slow performance as a tradeoff for space-saving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60325" algn="l"/>
              </a:tabLst>
            </a:pPr>
            <a:r>
              <a:rPr lang="en-US" sz="2800" dirty="0" smtClean="0"/>
              <a:t>Memory corruption </a:t>
            </a:r>
            <a:r>
              <a:rPr lang="en-US" sz="2800" i="1" dirty="0" smtClean="0"/>
              <a:t>could</a:t>
            </a:r>
            <a:r>
              <a:rPr lang="en-US" sz="2800" dirty="0" smtClean="0"/>
              <a:t> theoretically cause more catastrophic results than other </a:t>
            </a:r>
            <a:r>
              <a:rPr lang="en-US" sz="2800" dirty="0" err="1" smtClean="0"/>
              <a:t>filesystems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8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87" y="3279671"/>
            <a:ext cx="2848393" cy="305276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ZFS RAID MODES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876424" y="2016807"/>
            <a:ext cx="8791575" cy="423871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Stripe: Same as a traditional RAID-0 stripe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Mirror: Same as a traditional RAID-1 stripe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Raid-z: Data-Parity scheme, similar to RAID-5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dirty="0" smtClean="0"/>
              <a:t>RAIDZ1</a:t>
            </a:r>
          </a:p>
          <a:p>
            <a:pPr marL="914400" indent="-282575">
              <a:buFont typeface="Arial" panose="020B0604020202020204" pitchFamily="34" charset="0"/>
              <a:buChar char="•"/>
            </a:pPr>
            <a:r>
              <a:rPr lang="en-US" dirty="0" smtClean="0"/>
              <a:t>Up to 1 Disk can be lost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dirty="0" smtClean="0"/>
              <a:t>RAIDZ2</a:t>
            </a:r>
            <a:endParaRPr lang="en-US" dirty="0"/>
          </a:p>
          <a:p>
            <a:pPr marL="914400" indent="-282575">
              <a:buFont typeface="Arial" panose="020B0604020202020204" pitchFamily="34" charset="0"/>
              <a:buChar char="•"/>
            </a:pPr>
            <a:r>
              <a:rPr lang="en-US" dirty="0"/>
              <a:t>Up </a:t>
            </a:r>
            <a:r>
              <a:rPr lang="en-US" dirty="0" smtClean="0"/>
              <a:t>to 2 Disks </a:t>
            </a:r>
            <a:r>
              <a:rPr lang="en-US" dirty="0"/>
              <a:t>can be lost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dirty="0" smtClean="0"/>
              <a:t>RAIDZ3</a:t>
            </a:r>
            <a:endParaRPr lang="en-US" dirty="0"/>
          </a:p>
          <a:p>
            <a:pPr marL="914400" indent="-282575">
              <a:buFont typeface="Arial" panose="020B0604020202020204" pitchFamily="34" charset="0"/>
              <a:buChar char="•"/>
            </a:pPr>
            <a:r>
              <a:rPr lang="en-US" dirty="0"/>
              <a:t>Up to </a:t>
            </a:r>
            <a:r>
              <a:rPr lang="en-US" dirty="0" smtClean="0"/>
              <a:t>3 Disks </a:t>
            </a:r>
            <a:r>
              <a:rPr lang="en-US" dirty="0"/>
              <a:t>can be </a:t>
            </a:r>
            <a:r>
              <a:rPr lang="en-US" dirty="0" smtClean="0"/>
              <a:t>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9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Advantages of RAIDZ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76424" y="2016807"/>
            <a:ext cx="8791575" cy="4238714"/>
          </a:xfrm>
        </p:spPr>
        <p:txBody>
          <a:bodyPr>
            <a:normAutofit fontScale="62500" lnSpcReduction="20000"/>
          </a:bodyPr>
          <a:lstStyle/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dirty="0"/>
              <a:t>Dynamic stripe width: Every block is its own raid stripe regardless of size</a:t>
            </a:r>
          </a:p>
          <a:p>
            <a:pPr marL="914400" indent="-282575">
              <a:buFont typeface="Arial" panose="020B0604020202020204" pitchFamily="34" charset="0"/>
              <a:buChar char="•"/>
            </a:pPr>
            <a:r>
              <a:rPr lang="en-US" dirty="0"/>
              <a:t>Eliminates the write-hole error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dirty="0"/>
              <a:t>Self-healing</a:t>
            </a:r>
          </a:p>
          <a:p>
            <a:pPr marL="914400" indent="-282575">
              <a:buFont typeface="Arial" panose="020B0604020202020204" pitchFamily="34" charset="0"/>
              <a:buChar char="•"/>
            </a:pPr>
            <a:r>
              <a:rPr lang="en-US" dirty="0"/>
              <a:t>Reads checksum as a block read is requested</a:t>
            </a:r>
          </a:p>
          <a:p>
            <a:pPr marL="914400" indent="-282575">
              <a:buFont typeface="Arial" panose="020B0604020202020204" pitchFamily="34" charset="0"/>
              <a:buChar char="•"/>
            </a:pPr>
            <a:r>
              <a:rPr lang="en-US" dirty="0"/>
              <a:t>Repairs a damaged block as encountered and subsequently serves it </a:t>
            </a:r>
            <a:r>
              <a:rPr lang="en-US" dirty="0" smtClean="0"/>
              <a:t>up</a:t>
            </a:r>
          </a:p>
          <a:p>
            <a:pPr marL="631825" indent="-290513">
              <a:buFont typeface="Arial" panose="020B0604020202020204" pitchFamily="34" charset="0"/>
              <a:buChar char="•"/>
            </a:pPr>
            <a:r>
              <a:rPr lang="en-US" dirty="0" smtClean="0"/>
              <a:t>Stripes are different sizes, so access to </a:t>
            </a:r>
            <a:r>
              <a:rPr lang="en-US" dirty="0" err="1" smtClean="0"/>
              <a:t>filesystem</a:t>
            </a:r>
            <a:r>
              <a:rPr lang="en-US" dirty="0" smtClean="0"/>
              <a:t> metadata is needed to determine the raid-z geometry</a:t>
            </a:r>
          </a:p>
          <a:p>
            <a:pPr marL="914400" indent="-282575">
              <a:buFont typeface="Arial" panose="020B0604020202020204" pitchFamily="34" charset="0"/>
              <a:buChar char="•"/>
            </a:pPr>
            <a:r>
              <a:rPr lang="en-US" dirty="0" smtClean="0"/>
              <a:t>Would not be possible unless a single system had direct access to both the volume manager and the file system</a:t>
            </a:r>
          </a:p>
          <a:p>
            <a:pPr marL="914400" indent="-282575">
              <a:buFont typeface="Arial" panose="020B0604020202020204" pitchFamily="34" charset="0"/>
              <a:buChar char="•"/>
            </a:pPr>
            <a:r>
              <a:rPr lang="en-US" dirty="0" smtClean="0"/>
              <a:t>More efficient</a:t>
            </a:r>
          </a:p>
          <a:p>
            <a:pPr marL="914400" indent="-282575">
              <a:buFont typeface="Arial" panose="020B0604020202020204" pitchFamily="34" charset="0"/>
              <a:buChar char="•"/>
            </a:pPr>
            <a:r>
              <a:rPr lang="en-US" dirty="0" smtClean="0"/>
              <a:t>More robust</a:t>
            </a:r>
          </a:p>
          <a:p>
            <a:pPr marL="914400" indent="-282575">
              <a:buFont typeface="Arial" panose="020B0604020202020204" pitchFamily="34" charset="0"/>
              <a:buChar char="•"/>
            </a:pPr>
            <a:r>
              <a:rPr lang="en-US" dirty="0" smtClean="0"/>
              <a:t>Can rebuild a volume much faster than traditional raid schemes</a:t>
            </a:r>
          </a:p>
          <a:p>
            <a:pPr marL="12573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Access to </a:t>
            </a:r>
            <a:r>
              <a:rPr lang="en-US" dirty="0" err="1" smtClean="0"/>
              <a:t>filesystem</a:t>
            </a:r>
            <a:r>
              <a:rPr lang="en-US" dirty="0" smtClean="0"/>
              <a:t> geometry allows </a:t>
            </a:r>
            <a:r>
              <a:rPr lang="en-US" dirty="0" err="1" smtClean="0"/>
              <a:t>zfs</a:t>
            </a:r>
            <a:r>
              <a:rPr lang="en-US" dirty="0" smtClean="0"/>
              <a:t> to  </a:t>
            </a:r>
            <a:r>
              <a:rPr lang="en-US" dirty="0"/>
              <a:t>copy and verify only the minimum data needed to restore the array to full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2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4"/>
          <a:stretch/>
        </p:blipFill>
        <p:spPr>
          <a:xfrm>
            <a:off x="8198933" y="345123"/>
            <a:ext cx="2438400" cy="1554480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Lets Jump In The Pool!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876425" y="2016807"/>
            <a:ext cx="3541610" cy="42387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Since it’s neither just a volume or a partition, </a:t>
            </a:r>
            <a:r>
              <a:rPr lang="en-US" sz="2400" dirty="0" err="1" smtClean="0"/>
              <a:t>zfs</a:t>
            </a:r>
            <a:r>
              <a:rPr lang="en-US" sz="2400" dirty="0" smtClean="0"/>
              <a:t> vernacular refers to them as ‘pools’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Let’s create a pool with four ‘disks’</a:t>
            </a:r>
            <a:endParaRPr lang="en-US" sz="24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498417" y="2016807"/>
            <a:ext cx="5867489" cy="4238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>
                <a:latin typeface="Ubuntu Mono" panose="020B0509030602030204" pitchFamily="49" charset="0"/>
              </a:rPr>
              <a:t>truncate -s 64MB vdisk1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>
                <a:latin typeface="Ubuntu Mono" panose="020B0509030602030204" pitchFamily="49" charset="0"/>
              </a:rPr>
              <a:t>truncate -s 64MB vdisk2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>
                <a:latin typeface="Ubuntu Mono" panose="020B0509030602030204" pitchFamily="49" charset="0"/>
              </a:rPr>
              <a:t>truncate -s 64MB vdisk3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>
                <a:latin typeface="Ubuntu Mono" panose="020B0509030602030204" pitchFamily="49" charset="0"/>
              </a:rPr>
              <a:t>truncate -s 64MB vdisk4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>
                <a:latin typeface="Ubuntu Mono" panose="020B0509030602030204" pitchFamily="49" charset="0"/>
              </a:rPr>
              <a:t>ls </a:t>
            </a:r>
            <a:r>
              <a:rPr lang="en-US" sz="1600" cap="none" dirty="0" smtClean="0">
                <a:latin typeface="Ubuntu Mono" panose="020B0509030602030204" pitchFamily="49" charset="0"/>
              </a:rPr>
              <a:t>-la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zpool</a:t>
            </a:r>
            <a:r>
              <a:rPr lang="en-US" sz="1600" cap="none" dirty="0" smtClean="0">
                <a:latin typeface="Ubuntu Mono" panose="020B0509030602030204" pitchFamily="49" charset="0"/>
              </a:rPr>
              <a:t> create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raidz</a:t>
            </a:r>
            <a:r>
              <a:rPr lang="en-US" sz="1600" cap="none" dirty="0" smtClean="0">
                <a:latin typeface="Ubuntu Mono" panose="020B0509030602030204" pitchFamily="49" charset="0"/>
              </a:rPr>
              <a:t>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tmp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zfsdemo</a:t>
            </a:r>
            <a:r>
              <a:rPr lang="en-US" sz="1600" cap="none" dirty="0" smtClean="0">
                <a:latin typeface="Ubuntu Mono" panose="020B0509030602030204" pitchFamily="49" charset="0"/>
              </a:rPr>
              <a:t>/vdisk1</a:t>
            </a:r>
            <a:r>
              <a:rPr lang="en-US" sz="1600" cap="none" dirty="0">
                <a:latin typeface="Ubuntu Mono" panose="020B0509030602030204" pitchFamily="49" charset="0"/>
              </a:rPr>
              <a:t>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tmp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zfsdemo</a:t>
            </a:r>
            <a:r>
              <a:rPr lang="en-US" sz="1600" cap="none" dirty="0" smtClean="0">
                <a:latin typeface="Ubuntu Mono" panose="020B0509030602030204" pitchFamily="49" charset="0"/>
              </a:rPr>
              <a:t>/vdisk2</a:t>
            </a:r>
            <a:r>
              <a:rPr lang="en-US" sz="1600" cap="none" dirty="0">
                <a:latin typeface="Ubuntu Mono" panose="020B0509030602030204" pitchFamily="49" charset="0"/>
              </a:rPr>
              <a:t>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tmp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zfsdemo</a:t>
            </a:r>
            <a:r>
              <a:rPr lang="en-US" sz="1600" cap="none" dirty="0" smtClean="0">
                <a:latin typeface="Ubuntu Mono" panose="020B0509030602030204" pitchFamily="49" charset="0"/>
              </a:rPr>
              <a:t>/vdisk3</a:t>
            </a:r>
            <a:r>
              <a:rPr lang="en-US" sz="1600" cap="none" dirty="0">
                <a:latin typeface="Ubuntu Mono" panose="020B0509030602030204" pitchFamily="49" charset="0"/>
              </a:rPr>
              <a:t> 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tmp</a:t>
            </a:r>
            <a:r>
              <a:rPr lang="en-US" sz="1600" cap="none" dirty="0" smtClean="0">
                <a:latin typeface="Ubuntu Mono" panose="020B0509030602030204" pitchFamily="49" charset="0"/>
              </a:rPr>
              <a:t>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zfsdemo</a:t>
            </a:r>
            <a:r>
              <a:rPr lang="en-US" sz="1600" cap="none" dirty="0" smtClean="0">
                <a:latin typeface="Ubuntu Mono" panose="020B0509030602030204" pitchFamily="49" charset="0"/>
              </a:rPr>
              <a:t>/vdisk4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list |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grep</a:t>
            </a:r>
            <a:r>
              <a:rPr lang="en-US" sz="1600" cap="none" dirty="0" smtClean="0">
                <a:latin typeface="Ubuntu Mono" panose="020B0509030602030204" pitchFamily="49" charset="0"/>
              </a:rPr>
              <a:t> -v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zroot</a:t>
            </a:r>
            <a:r>
              <a:rPr lang="en-US" sz="1600" cap="none" dirty="0" smtClean="0">
                <a:latin typeface="Ubuntu Mono" panose="020B0509030602030204" pitchFamily="49" charset="0"/>
              </a:rPr>
              <a:t> |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grep</a:t>
            </a:r>
            <a:r>
              <a:rPr lang="en-US" sz="1600" cap="none" dirty="0" smtClean="0">
                <a:latin typeface="Ubuntu Mono" panose="020B0509030602030204" pitchFamily="49" charset="0"/>
              </a:rPr>
              <a:t> -v boot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cap="none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3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17532"/>
          </a:xfrm>
        </p:spPr>
        <p:txBody>
          <a:bodyPr anchor="t">
            <a:noAutofit/>
          </a:bodyPr>
          <a:lstStyle/>
          <a:p>
            <a:r>
              <a:rPr lang="en-US" sz="3400" dirty="0" smtClean="0"/>
              <a:t>DYNAMIC SIZING &amp; REAL-TIME COMPRESSION</a:t>
            </a:r>
            <a:endParaRPr lang="en-US" sz="34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76425" y="2016807"/>
            <a:ext cx="3541610" cy="451734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would be a logical partition in other </a:t>
            </a:r>
            <a:r>
              <a:rPr lang="en-US" sz="2400" dirty="0" err="1" smtClean="0"/>
              <a:t>filesystems</a:t>
            </a:r>
            <a:r>
              <a:rPr lang="en-US" sz="2400" dirty="0" smtClean="0"/>
              <a:t> would have to be a fixed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‘dataset' within a ZFS pool has no set size and shares the total space of the pool with the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one </a:t>
            </a:r>
            <a:r>
              <a:rPr lang="en-US" sz="2400" dirty="0"/>
              <a:t>can be configured with a different compression </a:t>
            </a:r>
            <a:r>
              <a:rPr lang="en-US" sz="2400" dirty="0" smtClean="0"/>
              <a:t>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Let’s make some DATASETS!</a:t>
            </a:r>
            <a:endParaRPr lang="en-US" sz="24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98417" y="2016807"/>
            <a:ext cx="5867489" cy="4238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create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create -o compression=lz4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textfiles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>
                <a:latin typeface="Ubuntu Mono" panose="020B0509030602030204" pitchFamily="49" charset="0"/>
              </a:rPr>
              <a:t>zfs</a:t>
            </a:r>
            <a:r>
              <a:rPr lang="en-US" sz="1600" cap="none" dirty="0">
                <a:latin typeface="Ubuntu Mono" panose="020B0509030602030204" pitchFamily="49" charset="0"/>
              </a:rPr>
              <a:t> create -o </a:t>
            </a:r>
            <a:r>
              <a:rPr lang="en-US" sz="1600" cap="none" dirty="0" smtClean="0">
                <a:latin typeface="Ubuntu Mono" panose="020B0509030602030204" pitchFamily="49" charset="0"/>
              </a:rPr>
              <a:t>compression=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gzip</a:t>
            </a:r>
            <a:r>
              <a:rPr lang="en-US" sz="1600" cap="none" dirty="0" smtClean="0">
                <a:latin typeface="Ubuntu Mono" panose="020B0509030602030204" pitchFamily="49" charset="0"/>
              </a:rPr>
              <a:t>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webfiles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create -o compression=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lzjb</a:t>
            </a:r>
            <a:r>
              <a:rPr lang="en-US" sz="1600" cap="none" dirty="0" smtClean="0">
                <a:latin typeface="Ubuntu Mono" panose="020B0509030602030204" pitchFamily="49" charset="0"/>
              </a:rPr>
              <a:t>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r>
              <a:rPr lang="en-US" sz="1600" cap="none" dirty="0" smtClean="0">
                <a:latin typeface="Ubuntu Mono" panose="020B0509030602030204" pitchFamily="49" charset="0"/>
              </a:rPr>
              <a:t>/stuff/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logfiles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 smtClean="0">
                <a:latin typeface="Ubuntu Mono" panose="020B0509030602030204" pitchFamily="49" charset="0"/>
              </a:rPr>
              <a:t>zfs</a:t>
            </a:r>
            <a:r>
              <a:rPr lang="en-US" sz="1600" cap="none" dirty="0" smtClean="0">
                <a:latin typeface="Ubuntu Mono" panose="020B0509030602030204" pitchFamily="49" charset="0"/>
              </a:rPr>
              <a:t> get -r compression </a:t>
            </a:r>
            <a:r>
              <a:rPr lang="en-US" sz="1600" cap="none" dirty="0" err="1" smtClean="0">
                <a:latin typeface="Ubuntu Mono" panose="020B0509030602030204" pitchFamily="49" charset="0"/>
              </a:rPr>
              <a:t>demopool</a:t>
            </a:r>
            <a:endParaRPr lang="en-US" sz="1600" cap="none" dirty="0" smtClean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cap="none" dirty="0" err="1">
                <a:latin typeface="Ubuntu Mono" panose="020B0509030602030204" pitchFamily="49" charset="0"/>
              </a:rPr>
              <a:t>zfs</a:t>
            </a:r>
            <a:r>
              <a:rPr lang="en-US" sz="1600" cap="none" dirty="0">
                <a:latin typeface="Ubuntu Mono" panose="020B0509030602030204" pitchFamily="49" charset="0"/>
              </a:rPr>
              <a:t> list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</a:t>
            </a:r>
            <a:r>
              <a:rPr lang="en-US" sz="1600" cap="none" dirty="0" err="1">
                <a:latin typeface="Ubuntu Mono" panose="020B0509030602030204" pitchFamily="49" charset="0"/>
              </a:rPr>
              <a:t>zroot</a:t>
            </a:r>
            <a:r>
              <a:rPr lang="en-US" sz="1600" cap="none" dirty="0">
                <a:latin typeface="Ubuntu Mono" panose="020B0509030602030204" pitchFamily="49" charset="0"/>
              </a:rPr>
              <a:t> | </a:t>
            </a:r>
            <a:r>
              <a:rPr lang="en-US" sz="1600" cap="none" dirty="0" err="1">
                <a:latin typeface="Ubuntu Mono" panose="020B0509030602030204" pitchFamily="49" charset="0"/>
              </a:rPr>
              <a:t>grep</a:t>
            </a:r>
            <a:r>
              <a:rPr lang="en-US" sz="1600" cap="none" dirty="0">
                <a:latin typeface="Ubuntu Mono" panose="020B0509030602030204" pitchFamily="49" charset="0"/>
              </a:rPr>
              <a:t> -v boot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cap="none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57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2_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4.xml><?xml version="1.0" encoding="utf-8"?>
<a:theme xmlns:a="http://schemas.openxmlformats.org/drawingml/2006/main" name="3_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1845</TotalTime>
  <Words>1867</Words>
  <Application>Microsoft Office PowerPoint</Application>
  <PresentationFormat>Widescreen</PresentationFormat>
  <Paragraphs>331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Trebuchet MS</vt:lpstr>
      <vt:lpstr>Tw Cen MT</vt:lpstr>
      <vt:lpstr>Ubuntu Mono</vt:lpstr>
      <vt:lpstr>Circuit</vt:lpstr>
      <vt:lpstr>1_Circuit</vt:lpstr>
      <vt:lpstr>2_Circuit</vt:lpstr>
      <vt:lpstr>3_Circuit</vt:lpstr>
      <vt:lpstr>ZFS</vt:lpstr>
      <vt:lpstr>NOT JUST A fILE SYSTEM </vt:lpstr>
      <vt:lpstr>Tl;dr of zfs history </vt:lpstr>
      <vt:lpstr>Other big advantages </vt:lpstr>
      <vt:lpstr>Disadvantages </vt:lpstr>
      <vt:lpstr>ZFS RAID MODES </vt:lpstr>
      <vt:lpstr>Advantages of RAIDZ </vt:lpstr>
      <vt:lpstr>Lets Jump In The Pool! </vt:lpstr>
      <vt:lpstr>DYNAMIC SIZING &amp; REAL-TIME COMPRESSION</vt:lpstr>
      <vt:lpstr>I MADE YOU… I CAN DESTROY YOU…</vt:lpstr>
      <vt:lpstr>SNAPSHOTS </vt:lpstr>
      <vt:lpstr>DELTA DELTA DELTA… CAN I HELP YA HELP YA HELP YA?</vt:lpstr>
      <vt:lpstr>Gonna go back in time! </vt:lpstr>
      <vt:lpstr>.zfs: Portal to the Past </vt:lpstr>
      <vt:lpstr>Snapshots in the real world: Automating with cron</vt:lpstr>
      <vt:lpstr>Sending and Receiving Snapshots</vt:lpstr>
      <vt:lpstr>Give it a Good Scrub </vt:lpstr>
      <vt:lpstr>Drop it like it’s hot! </vt:lpstr>
      <vt:lpstr>Room for Expansion </vt:lpstr>
      <vt:lpstr>Boot Environments </vt:lpstr>
      <vt:lpstr>Deduplication</vt:lpstr>
      <vt:lpstr>Cold Hard Cache </vt:lpstr>
      <vt:lpstr>Bibliography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Capra</dc:creator>
  <cp:lastModifiedBy>Jonathan Capra</cp:lastModifiedBy>
  <cp:revision>117</cp:revision>
  <dcterms:created xsi:type="dcterms:W3CDTF">2019-07-03T23:46:42Z</dcterms:created>
  <dcterms:modified xsi:type="dcterms:W3CDTF">2019-07-05T06:32:23Z</dcterms:modified>
</cp:coreProperties>
</file>